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88" r:id="rId4"/>
    <p:sldId id="282" r:id="rId5"/>
    <p:sldId id="287" r:id="rId6"/>
    <p:sldId id="258" r:id="rId7"/>
    <p:sldId id="266" r:id="rId8"/>
    <p:sldId id="271" r:id="rId9"/>
    <p:sldId id="289" r:id="rId10"/>
    <p:sldId id="267" r:id="rId11"/>
    <p:sldId id="285" r:id="rId12"/>
    <p:sldId id="290" r:id="rId13"/>
    <p:sldId id="291" r:id="rId14"/>
    <p:sldId id="272" r:id="rId15"/>
    <p:sldId id="273" r:id="rId16"/>
    <p:sldId id="278" r:id="rId17"/>
    <p:sldId id="284" r:id="rId18"/>
    <p:sldId id="263" r:id="rId19"/>
    <p:sldId id="264" r:id="rId20"/>
    <p:sldId id="261" r:id="rId21"/>
    <p:sldId id="269" r:id="rId22"/>
    <p:sldId id="277" r:id="rId23"/>
    <p:sldId id="280" r:id="rId24"/>
    <p:sldId id="268" r:id="rId25"/>
    <p:sldId id="276" r:id="rId26"/>
    <p:sldId id="27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2"/>
    <p:restoredTop sz="55839"/>
  </p:normalViewPr>
  <p:slideViewPr>
    <p:cSldViewPr snapToGrid="0" snapToObjects="1">
      <p:cViewPr varScale="1">
        <p:scale>
          <a:sx n="49" d="100"/>
          <a:sy n="49" d="100"/>
        </p:scale>
        <p:origin x="976" y="176"/>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generating fast packet-processing code using program synthesis. This is joint work with Taegyun, Aatish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logo of NYU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shown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research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am welcoming for all feedback. Thank you for listening.</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more and more popular because they</a:t>
            </a:r>
            <a:r>
              <a:rPr lang="en-US" sz="1200" b="1" i="0" u="none" strike="noStrike" kern="1200" dirty="0">
                <a:solidFill>
                  <a:schemeClr val="tx1"/>
                </a:solidFill>
                <a:effectLst/>
                <a:latin typeface="+mn-lt"/>
                <a:ea typeface="+mn-ea"/>
                <a:cs typeface="+mn-cs"/>
              </a:rPr>
              <a:t> 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also the main reason why people want to use them to gradually replace the traditional fixed ones.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addition to programmability, with the growing link speeds, there is a need to speed up the running time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be specific, in the background where various network algorithms(</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Congestion control </a:t>
            </a:r>
            <a:r>
              <a:rPr lang="en-US" sz="1200" b="0" i="0" u="none" strike="noStrike" kern="1200" dirty="0" err="1">
                <a:solidFill>
                  <a:schemeClr val="tx1"/>
                </a:solidFill>
                <a:effectLst/>
                <a:latin typeface="+mn-lt"/>
                <a:ea typeface="+mn-ea"/>
                <a:cs typeface="+mn-cs"/>
              </a:rPr>
              <a:t>algo</a:t>
            </a:r>
            <a:r>
              <a:rPr lang="en-US" sz="1200" b="0" i="0" u="none" strike="noStrike" kern="1200" dirty="0">
                <a:solidFill>
                  <a:schemeClr val="tx1"/>
                </a:solidFill>
                <a:effectLst/>
                <a:latin typeface="+mn-lt"/>
                <a:ea typeface="+mn-ea"/>
                <a:cs typeface="+mn-cs"/>
              </a:rPr>
              <a:t>; load balancing algorithms) appear so quickly, “R</a:t>
            </a:r>
            <a:r>
              <a:rPr lang="en-US" sz="1200" b="0" i="0" kern="1200" dirty="0">
                <a:solidFill>
                  <a:schemeClr val="tx1"/>
                </a:solidFill>
                <a:effectLst/>
                <a:latin typeface="+mn-lt"/>
                <a:ea typeface="+mn-ea"/>
                <a:cs typeface="+mn-cs"/>
              </a:rPr>
              <a:t>esearchers and engineers need to try out thousands of ideas”</a:t>
            </a:r>
            <a:r>
              <a:rPr lang="en-US" sz="1200" b="0" i="0" u="none" strike="noStrike" kern="1200" dirty="0">
                <a:solidFill>
                  <a:schemeClr val="tx1"/>
                </a:solidFill>
                <a:effectLst/>
                <a:latin typeface="+mn-lt"/>
                <a:ea typeface="+mn-ea"/>
                <a:cs typeface="+mn-cs"/>
              </a:rPr>
              <a:t> and hence they have more requirements for low-level </a:t>
            </a:r>
          </a:p>
          <a:p>
            <a:r>
              <a:rPr lang="en-US" sz="1200" b="0" i="0" u="none" strike="noStrike" kern="1200" dirty="0">
                <a:solidFill>
                  <a:schemeClr val="tx1"/>
                </a:solidFill>
                <a:effectLst/>
                <a:latin typeface="+mn-lt"/>
                <a:ea typeface="+mn-ea"/>
                <a:cs typeface="+mn-cs"/>
              </a:rPr>
              <a:t>network. However, traditional fixed network substrates have fixed functionality and users cannot fundamentally change it. If the designers want to include more functions into fixed substrates, it may take several years.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fast programs in programmable substrates is really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a:t>
            </a:r>
            <a:r>
              <a:rPr lang="en-US" sz="1200" b="1" i="0" u="none" strike="noStrike" kern="1200" dirty="0" err="1">
                <a:solidFill>
                  <a:schemeClr val="tx1"/>
                </a:solidFill>
                <a:effectLst/>
                <a:latin typeface="+mn-lt"/>
                <a:ea typeface="+mn-ea"/>
                <a:cs typeface="+mn-cs"/>
              </a:rPr>
              <a:t>smartNIC</a:t>
            </a:r>
            <a:r>
              <a:rPr lang="en-US" sz="1200" b="1" i="0" u="none" strike="noStrike" kern="1200" dirty="0">
                <a:solidFill>
                  <a:schemeClr val="tx1"/>
                </a:solidFill>
                <a:effectLst/>
                <a:latin typeface="+mn-lt"/>
                <a:ea typeface="+mn-ea"/>
                <a:cs typeface="+mn-cs"/>
              </a:rPr>
              <a:t> picture</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23</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two main reasons.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and do optimization automatically. This brings the second reason.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the optimizing compiler itself is arduous but </a:t>
            </a:r>
            <a:r>
              <a:rPr lang="en-US" altLang="ja-JP" sz="1200" b="0" i="0" u="none" strike="noStrike" kern="1200" dirty="0">
                <a:solidFill>
                  <a:schemeClr val="tx1"/>
                </a:solidFill>
                <a:effectLst/>
                <a:latin typeface="+mn-lt"/>
                <a:ea typeface="+mn-ea"/>
                <a:cs typeface="+mn-cs"/>
              </a:rPr>
              <a:t>hard to make progress</a:t>
            </a:r>
            <a:r>
              <a:rPr lang="en-US" sz="1200" b="0" i="0" u="none" strike="noStrike" kern="1200" dirty="0">
                <a:solidFill>
                  <a:schemeClr val="tx1"/>
                </a:solidFill>
                <a:effectLst/>
                <a:latin typeface="+mn-lt"/>
                <a:ea typeface="+mn-ea"/>
                <a:cs typeface="+mn-cs"/>
              </a:rPr>
              <a:t> because the building step requires significant engineering efforts, usually it will span decades, which is both time-consuming and money-consuming and cannot catch up with the evolving network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here comes to the primary contribution in this talk: introducing program synthesis to develop code generator which we can use to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we map the code generation problem to one program synthesis problem and make full use of the existing program synthesis tools to solve it automatically.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Program synthesis is to automatically construct a program that satisfy given specification. Specification can be set of input/output examples (unit tests), natural language, or any other form that is easier to write the expected program.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 user will provide a specification and a family of implementation candidates and then the program synthesis machine will implement search algorithm to find the implementation that satisfies specification. Because of its automatic code generation ability, people call it the “Ultimate Dream of CS”</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will talk about the details in the later slides.</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program synthesis problem face a key challenge: it will take quite a long time to solve it because its a search space grows exponentially where the final result hides in a small area of the search space. However, it is still meaningful to use it here mainly because of three reasons.</a:t>
            </a:r>
          </a:p>
          <a:p>
            <a:endParaRPr lang="en-US" dirty="0"/>
          </a:p>
          <a:p>
            <a:r>
              <a:rPr lang="en-US" dirty="0"/>
              <a:t>First of all, most fast packet-processing programs are naturally small and simple (because they only need to support very easy algorithms in programmable devices), and if we use powerful machines and run our job in parallel, we can find the solution within reasonable time.</a:t>
            </a:r>
            <a:r>
              <a:rPr lang="zh-CN" altLang="en-US" dirty="0"/>
              <a:t> </a:t>
            </a:r>
            <a:r>
              <a:rPr lang="en-US" altLang="zh-CN" dirty="0"/>
              <a:t>It may be impossible for us to find a needle in Pacific Ocean with only one diver but if we have 1000 divers and ask them to pick up a needle in NYU swimming pool, they may finish it within an hour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closely related to the real life situation.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In addition, currently there are more and more mature open-source synthesis tools and promising real-world applications of synthesis. We can foresee the appearance of new and well-developed synthesis tools which can speeding up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dirty="0">
                <a:solidFill>
                  <a:schemeClr val="tx1"/>
                </a:solidFill>
                <a:effectLst/>
                <a:latin typeface="+mn-lt"/>
                <a:ea typeface="+mn-ea"/>
                <a:cs typeface="+mn-cs"/>
              </a:rPr>
              <a:t>The early 21st century has seen a surge of practical interest in the idea of program synthesis in the </a:t>
            </a:r>
            <a:r>
              <a:rPr lang="en-US" sz="1200" b="0" i="0" u="none" strike="noStrike" kern="1200" dirty="0">
                <a:solidFill>
                  <a:schemeClr val="tx1"/>
                </a:solidFill>
                <a:effectLst/>
                <a:latin typeface="+mn-lt"/>
                <a:ea typeface="+mn-ea"/>
                <a:cs typeface="+mn-cs"/>
                <a:hlinkClick r:id="rId3"/>
              </a:rPr>
              <a:t>formal verification</a:t>
            </a:r>
            <a:r>
              <a:rPr lang="en-US" sz="1200" b="0" i="0" u="none" strike="noStrike" kern="1200" dirty="0">
                <a:solidFill>
                  <a:schemeClr val="tx1"/>
                </a:solidFill>
                <a:effectLst/>
                <a:latin typeface="+mn-lt"/>
                <a:ea typeface="+mn-ea"/>
                <a:cs typeface="+mn-cs"/>
              </a:rPr>
              <a:t> community.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-Comp).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every year, we get more synthesis tools candidates through the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program synthesis tool we used for generating fast Pack-processing code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if we want to obtain the return value of multiplying the input value by 5. Here ??(2) means the one of the integer values within 2 bits. As for the first partial program, it is feasible because SKETCH can set ??(2) to be 2 while SKETCH cannot find the satisfying result for the second partial program.</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Just a hint, the partial program with holes representing values within a finite range of integers can be used to encode the programmer’s insight into the structure of the programmable substrates.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Hole definition, Cite the sketch paper in the right corner</a:t>
            </a:r>
          </a:p>
          <a:p>
            <a:pPr rtl="0"/>
            <a:endParaRPr lang="en-US" sz="1200" b="1"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Use SKETCH to represent program synthesis engine; use sketch to represent partial program that is fed to the program synthesis engine.</a:t>
            </a:r>
            <a:endParaRPr lang="en-US" b="1" dirty="0"/>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operational mechanism by SKETCH. SKETCH use CEGIS algorithm to do program synthesis.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endParaRPr lang="en-US" dirty="0"/>
          </a:p>
          <a:p>
            <a:r>
              <a:rPr lang="en-US" dirty="0"/>
              <a:t>Mention that transactions have transactional semantics.</a:t>
            </a:r>
          </a:p>
          <a:p>
            <a:endParaRPr lang="en-US" dirty="0"/>
          </a:p>
          <a:p>
            <a:r>
              <a:rPr lang="en-US" b="1" dirty="0"/>
              <a:t>Add the animation and introduce Domino</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11/10/19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11/10/19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11/10/19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22597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65058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Case study: Using SKETCH for switch code generation</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4959996"/>
            <a:ext cx="7166436" cy="1008960"/>
            <a:chOff x="1234211" y="4959996"/>
            <a:chExt cx="7166436" cy="1008960"/>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261070"/>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997542"/>
              <a:ext cx="3554436" cy="617471"/>
            </a:xfrm>
            <a:prstGeom prst="bentConnector3">
              <a:avLst>
                <a:gd name="adj1" fmla="val 148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6899933" y="4114299"/>
              <a:ext cx="655018"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8396539" y="6002648"/>
            <a:ext cx="3499900" cy="717934"/>
            <a:chOff x="5193058" y="5466917"/>
            <a:chExt cx="3499900" cy="1071154"/>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193058" y="5466917"/>
              <a:ext cx="3499900"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a:endCxn id="132" idx="1"/>
          </p:cNvCxnSpPr>
          <p:nvPr/>
        </p:nvCxnSpPr>
        <p:spPr>
          <a:xfrm>
            <a:off x="5243874" y="6125712"/>
            <a:ext cx="3152665" cy="235903"/>
          </a:xfrm>
          <a:prstGeom prst="bentConnector3">
            <a:avLst>
              <a:gd name="adj1" fmla="val 1108"/>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 </a:t>
            </a:r>
            <a:r>
              <a:rPr lang="en-US" dirty="0" err="1"/>
              <a:t>Netronome</a:t>
            </a:r>
            <a:r>
              <a:rPr lang="en-US" dirty="0"/>
              <a:t>, Xilinx)?</a:t>
            </a:r>
          </a:p>
          <a:p>
            <a:pPr lvl="1"/>
            <a:r>
              <a:rPr lang="en-US" dirty="0"/>
              <a:t>Don’t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What benchmarks should we use?</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92500" lnSpcReduction="10000"/>
          </a:bodyPr>
          <a:lstStyle/>
          <a:p>
            <a:r>
              <a:rPr lang="en-US" dirty="0"/>
              <a:t>Picked benchmark programs from Domino paper.</a:t>
            </a:r>
          </a:p>
          <a:p>
            <a:endParaRPr lang="en-US" dirty="0"/>
          </a:p>
          <a:p>
            <a:r>
              <a:rPr lang="en-US" dirty="0"/>
              <a:t>However, these programs were all written to ensure successful Domino compilation.</a:t>
            </a:r>
          </a:p>
          <a:p>
            <a:endParaRPr lang="en-US" dirty="0"/>
          </a:p>
          <a:p>
            <a:r>
              <a:rPr lang="en-US" dirty="0"/>
              <a:t>Question: if we mutate these programs in semantic-preserving ways, will Domino still compile them?</a:t>
            </a:r>
          </a:p>
          <a:p>
            <a:pPr lvl="1"/>
            <a:r>
              <a:rPr lang="en-US" dirty="0"/>
              <a:t>Theoretically, yes: if a program compiles, an equivalent program should also compile</a:t>
            </a:r>
          </a:p>
          <a:p>
            <a:pPr lvl="1"/>
            <a:r>
              <a:rPr lang="en-US" dirty="0"/>
              <a:t>Empirically, maybe: how good are Domino’s handcrafted rules in finding machine code to implement a Domino program?</a:t>
            </a:r>
          </a:p>
          <a:p>
            <a:pPr lvl="1"/>
            <a:r>
              <a:rPr lang="en-US" dirty="0"/>
              <a:t>Types of mutations: switch order of predicates in an if </a:t>
            </a:r>
            <a:r>
              <a:rPr lang="en-US" dirty="0" err="1"/>
              <a:t>clasuse</a:t>
            </a:r>
            <a:r>
              <a:rPr lang="en-US" dirty="0"/>
              <a:t>.</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349412012"/>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2" name="Oval 1">
            <a:extLst>
              <a:ext uri="{FF2B5EF4-FFF2-40B4-BE49-F238E27FC236}">
                <a16:creationId xmlns:a16="http://schemas.microsoft.com/office/drawing/2014/main" id="{546865A1-90F3-0543-B3D6-369E077F5447}"/>
              </a:ext>
            </a:extLst>
          </p:cNvPr>
          <p:cNvSpPr/>
          <p:nvPr/>
        </p:nvSpPr>
        <p:spPr>
          <a:xfrm>
            <a:off x="8134350" y="489585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grpSp>
        <p:nvGrpSpPr>
          <p:cNvPr id="15" name="Group 14">
            <a:extLst>
              <a:ext uri="{FF2B5EF4-FFF2-40B4-BE49-F238E27FC236}">
                <a16:creationId xmlns:a16="http://schemas.microsoft.com/office/drawing/2014/main" id="{547B44A6-235C-3D4B-9A1D-FB40880CC48B}"/>
              </a:ext>
            </a:extLst>
          </p:cNvPr>
          <p:cNvGrpSpPr/>
          <p:nvPr/>
        </p:nvGrpSpPr>
        <p:grpSpPr>
          <a:xfrm>
            <a:off x="975275" y="2004452"/>
            <a:ext cx="2794001" cy="1618505"/>
            <a:chOff x="975275" y="2290202"/>
            <a:chExt cx="2794001" cy="1618505"/>
          </a:xfrm>
        </p:grpSpPr>
        <p:sp>
          <p:nvSpPr>
            <p:cNvPr id="7" name="Oval 6">
              <a:extLst>
                <a:ext uri="{FF2B5EF4-FFF2-40B4-BE49-F238E27FC236}">
                  <a16:creationId xmlns:a16="http://schemas.microsoft.com/office/drawing/2014/main" id="{7F7AB295-FEBA-F142-BF7C-1BA4FD17EFEC}"/>
                </a:ext>
              </a:extLst>
            </p:cNvPr>
            <p:cNvSpPr/>
            <p:nvPr/>
          </p:nvSpPr>
          <p:spPr>
            <a:xfrm>
              <a:off x="975275" y="2290202"/>
              <a:ext cx="2794001" cy="16185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D4EAE4-F991-F247-B2E8-E5B92797AB34}"/>
                </a:ext>
              </a:extLst>
            </p:cNvPr>
            <p:cNvSpPr/>
            <p:nvPr/>
          </p:nvSpPr>
          <p:spPr>
            <a:xfrm>
              <a:off x="1113942" y="2511441"/>
              <a:ext cx="2516665" cy="1200329"/>
            </a:xfrm>
            <a:prstGeom prst="rect">
              <a:avLst/>
            </a:prstGeom>
          </p:spPr>
          <p:txBody>
            <a:bodyPr wrap="square">
              <a:spAutoFit/>
            </a:bodyPr>
            <a:lstStyle/>
            <a:p>
              <a:pPr algn="ctr"/>
              <a:r>
                <a:rPr lang="en-US" sz="2400" b="1" dirty="0">
                  <a:solidFill>
                    <a:schemeClr val="bg1"/>
                  </a:solidFill>
                </a:rPr>
                <a:t>Search space of Implementation candidates</a:t>
              </a:r>
            </a:p>
          </p:txBody>
        </p:sp>
      </p:grpSp>
      <p:grpSp>
        <p:nvGrpSpPr>
          <p:cNvPr id="14" name="Group 13">
            <a:extLst>
              <a:ext uri="{FF2B5EF4-FFF2-40B4-BE49-F238E27FC236}">
                <a16:creationId xmlns:a16="http://schemas.microsoft.com/office/drawing/2014/main" id="{B1235727-0E48-A54B-8F05-CF8DEB67027C}"/>
              </a:ext>
            </a:extLst>
          </p:cNvPr>
          <p:cNvGrpSpPr/>
          <p:nvPr/>
        </p:nvGrpSpPr>
        <p:grpSpPr>
          <a:xfrm>
            <a:off x="975275" y="4213804"/>
            <a:ext cx="2794001" cy="1618505"/>
            <a:chOff x="975275" y="4499554"/>
            <a:chExt cx="2794001" cy="1618505"/>
          </a:xfrm>
        </p:grpSpPr>
        <p:sp>
          <p:nvSpPr>
            <p:cNvPr id="9" name="Oval 8">
              <a:extLst>
                <a:ext uri="{FF2B5EF4-FFF2-40B4-BE49-F238E27FC236}">
                  <a16:creationId xmlns:a16="http://schemas.microsoft.com/office/drawing/2014/main" id="{B7902CF4-8112-2B40-82D7-A1A1D7EC6224}"/>
                </a:ext>
              </a:extLst>
            </p:cNvPr>
            <p:cNvSpPr/>
            <p:nvPr/>
          </p:nvSpPr>
          <p:spPr>
            <a:xfrm>
              <a:off x="975275" y="4499554"/>
              <a:ext cx="2794001" cy="16185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4CD1CC-5D96-DA4B-9E4D-4DC784E7C35E}"/>
                </a:ext>
              </a:extLst>
            </p:cNvPr>
            <p:cNvSpPr/>
            <p:nvPr/>
          </p:nvSpPr>
          <p:spPr>
            <a:xfrm>
              <a:off x="1132992" y="5064141"/>
              <a:ext cx="2516665" cy="461665"/>
            </a:xfrm>
            <a:prstGeom prst="rect">
              <a:avLst/>
            </a:prstGeom>
          </p:spPr>
          <p:txBody>
            <a:bodyPr wrap="square">
              <a:spAutoFit/>
            </a:bodyPr>
            <a:lstStyle/>
            <a:p>
              <a:pPr algn="ctr"/>
              <a:r>
                <a:rPr lang="en-US" sz="2400" b="1" dirty="0">
                  <a:solidFill>
                    <a:schemeClr val="bg1"/>
                  </a:solidFill>
                </a:rPr>
                <a:t>Specification</a:t>
              </a:r>
            </a:p>
          </p:txBody>
        </p:sp>
      </p:grpSp>
      <p:grpSp>
        <p:nvGrpSpPr>
          <p:cNvPr id="20" name="Group 19">
            <a:extLst>
              <a:ext uri="{FF2B5EF4-FFF2-40B4-BE49-F238E27FC236}">
                <a16:creationId xmlns:a16="http://schemas.microsoft.com/office/drawing/2014/main" id="{94D2B844-FCCD-A545-9398-64B1D96486F4}"/>
              </a:ext>
            </a:extLst>
          </p:cNvPr>
          <p:cNvGrpSpPr/>
          <p:nvPr/>
        </p:nvGrpSpPr>
        <p:grpSpPr>
          <a:xfrm>
            <a:off x="5159926" y="2994125"/>
            <a:ext cx="2005768" cy="1618505"/>
            <a:chOff x="5217076" y="3279875"/>
            <a:chExt cx="2005768" cy="1618505"/>
          </a:xfrm>
        </p:grpSpPr>
        <p:sp>
          <p:nvSpPr>
            <p:cNvPr id="13" name="Oval 12">
              <a:extLst>
                <a:ext uri="{FF2B5EF4-FFF2-40B4-BE49-F238E27FC236}">
                  <a16:creationId xmlns:a16="http://schemas.microsoft.com/office/drawing/2014/main" id="{B8D64033-512E-3F49-87B0-68389FCF39A2}"/>
                </a:ext>
              </a:extLst>
            </p:cNvPr>
            <p:cNvSpPr/>
            <p:nvPr/>
          </p:nvSpPr>
          <p:spPr>
            <a:xfrm>
              <a:off x="5337725" y="3279875"/>
              <a:ext cx="1748875" cy="161850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8080"/>
                </a:highlight>
              </a:endParaRPr>
            </a:p>
          </p:txBody>
        </p:sp>
        <p:sp>
          <p:nvSpPr>
            <p:cNvPr id="17" name="Rectangle 16">
              <a:extLst>
                <a:ext uri="{FF2B5EF4-FFF2-40B4-BE49-F238E27FC236}">
                  <a16:creationId xmlns:a16="http://schemas.microsoft.com/office/drawing/2014/main" id="{9255555D-8FB8-2942-9E51-362CA8F40D00}"/>
                </a:ext>
              </a:extLst>
            </p:cNvPr>
            <p:cNvSpPr/>
            <p:nvPr/>
          </p:nvSpPr>
          <p:spPr>
            <a:xfrm>
              <a:off x="5217076" y="3468113"/>
              <a:ext cx="2005768" cy="1200329"/>
            </a:xfrm>
            <a:prstGeom prst="rect">
              <a:avLst/>
            </a:prstGeom>
          </p:spPr>
          <p:txBody>
            <a:bodyPr wrap="square">
              <a:spAutoFit/>
            </a:bodyPr>
            <a:lstStyle/>
            <a:p>
              <a:pPr algn="ctr"/>
              <a:r>
                <a:rPr lang="en-US" sz="2400" b="1" dirty="0">
                  <a:solidFill>
                    <a:schemeClr val="bg1"/>
                  </a:solidFill>
                </a:rPr>
                <a:t>Exhaustive</a:t>
              </a:r>
            </a:p>
            <a:p>
              <a:pPr algn="ctr"/>
              <a:r>
                <a:rPr lang="en-US" sz="2400" b="1" dirty="0">
                  <a:solidFill>
                    <a:schemeClr val="bg1"/>
                  </a:solidFill>
                </a:rPr>
                <a:t>Search</a:t>
              </a:r>
            </a:p>
            <a:p>
              <a:pPr algn="ctr"/>
              <a:r>
                <a:rPr lang="en-US" sz="2400" b="1" dirty="0">
                  <a:solidFill>
                    <a:schemeClr val="bg1"/>
                  </a:solidFill>
                </a:rPr>
                <a:t>Algorithm</a:t>
              </a:r>
            </a:p>
          </p:txBody>
        </p:sp>
      </p:grpSp>
      <p:grpSp>
        <p:nvGrpSpPr>
          <p:cNvPr id="24" name="Group 23">
            <a:extLst>
              <a:ext uri="{FF2B5EF4-FFF2-40B4-BE49-F238E27FC236}">
                <a16:creationId xmlns:a16="http://schemas.microsoft.com/office/drawing/2014/main" id="{ECF003DD-DD52-454D-B3AE-B7390F69BA2D}"/>
              </a:ext>
            </a:extLst>
          </p:cNvPr>
          <p:cNvGrpSpPr/>
          <p:nvPr/>
        </p:nvGrpSpPr>
        <p:grpSpPr>
          <a:xfrm>
            <a:off x="8729660" y="2724150"/>
            <a:ext cx="2487065" cy="2111391"/>
            <a:chOff x="8729660" y="3009900"/>
            <a:chExt cx="2487065" cy="2111391"/>
          </a:xfrm>
        </p:grpSpPr>
        <p:sp>
          <p:nvSpPr>
            <p:cNvPr id="16" name="Round Diagonal Corner Rectangle 15">
              <a:extLst>
                <a:ext uri="{FF2B5EF4-FFF2-40B4-BE49-F238E27FC236}">
                  <a16:creationId xmlns:a16="http://schemas.microsoft.com/office/drawing/2014/main" id="{80BEE107-EC2A-3F4F-B590-A922A0F34E98}"/>
                </a:ext>
              </a:extLst>
            </p:cNvPr>
            <p:cNvSpPr/>
            <p:nvPr/>
          </p:nvSpPr>
          <p:spPr>
            <a:xfrm>
              <a:off x="8780182" y="3009900"/>
              <a:ext cx="2278825" cy="211139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118E0F-2C17-A34F-8487-EEA2C8B5A488}"/>
                </a:ext>
              </a:extLst>
            </p:cNvPr>
            <p:cNvSpPr/>
            <p:nvPr/>
          </p:nvSpPr>
          <p:spPr>
            <a:xfrm>
              <a:off x="8729660" y="3474398"/>
              <a:ext cx="2487065" cy="1229458"/>
            </a:xfrm>
            <a:prstGeom prst="rect">
              <a:avLst/>
            </a:prstGeom>
          </p:spPr>
          <p:txBody>
            <a:bodyPr wrap="square">
              <a:spAutoFit/>
            </a:bodyPr>
            <a:lstStyle/>
            <a:p>
              <a:pPr algn="ctr"/>
              <a:r>
                <a:rPr lang="en-US" sz="2400" b="1" dirty="0">
                  <a:solidFill>
                    <a:schemeClr val="bg1"/>
                  </a:solidFill>
                </a:rPr>
                <a:t>Implementation</a:t>
              </a:r>
            </a:p>
            <a:p>
              <a:pPr algn="ctr"/>
              <a:r>
                <a:rPr lang="en-US" sz="2400" b="1" dirty="0">
                  <a:solidFill>
                    <a:schemeClr val="bg1"/>
                  </a:solidFill>
                </a:rPr>
                <a:t>that satisfies specification</a:t>
              </a:r>
            </a:p>
          </p:txBody>
        </p:sp>
      </p:gr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900891" y="5853410"/>
            <a:ext cx="10523838" cy="954107"/>
          </a:xfrm>
          <a:prstGeom prst="rect">
            <a:avLst/>
          </a:prstGeom>
        </p:spPr>
        <p:txBody>
          <a:bodyPr wrap="square">
            <a:spAutoFit/>
          </a:bodyPr>
          <a:lstStyle/>
          <a:p>
            <a:r>
              <a:rPr lang="en-US" sz="2800" dirty="0"/>
              <a:t>Summary: Use program synthesis as an enabling technology for building compilers for programmable network devices.</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pPr marL="0" indent="0">
              <a:buNone/>
            </a:pPr>
            <a:endParaRPr lang="en-US" dirty="0"/>
          </a:p>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Memory/power consumption</a:t>
            </a:r>
          </a:p>
          <a:p>
            <a:endParaRPr lang="en-US" dirty="0"/>
          </a:p>
          <a:p>
            <a:r>
              <a:rPr lang="en-US" dirty="0"/>
              <a:t>Synthesis can discover good assembly implementations with lower engineering effort relative to handcrafted rules for translating user programs into machine code.</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838200" y="1690687"/>
            <a:ext cx="106680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and simple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a:t>
            </a:r>
          </a:p>
          <a:p>
            <a:pPr lvl="1"/>
            <a:r>
              <a:rPr lang="en-US" sz="3200" dirty="0"/>
              <a:t>Synthesis benchmarks and competitions</a:t>
            </a:r>
          </a:p>
          <a:p>
            <a:endParaRPr lang="en-US" sz="3200" dirty="0"/>
          </a:p>
        </p:txBody>
      </p:sp>
      <p:grpSp>
        <p:nvGrpSpPr>
          <p:cNvPr id="9" name="Group 8">
            <a:extLst>
              <a:ext uri="{FF2B5EF4-FFF2-40B4-BE49-F238E27FC236}">
                <a16:creationId xmlns:a16="http://schemas.microsoft.com/office/drawing/2014/main" id="{6703B663-86BC-394D-9AE8-A8F136B9FC2E}"/>
              </a:ext>
            </a:extLst>
          </p:cNvPr>
          <p:cNvGrpSpPr/>
          <p:nvPr/>
        </p:nvGrpSpPr>
        <p:grpSpPr>
          <a:xfrm>
            <a:off x="10058400" y="1652526"/>
            <a:ext cx="1625600" cy="1244600"/>
            <a:chOff x="5702300" y="1465232"/>
            <a:chExt cx="1625600" cy="1244600"/>
          </a:xfrm>
        </p:grpSpPr>
        <p:pic>
          <p:nvPicPr>
            <p:cNvPr id="3" name="Picture 2">
              <a:extLst>
                <a:ext uri="{FF2B5EF4-FFF2-40B4-BE49-F238E27FC236}">
                  <a16:creationId xmlns:a16="http://schemas.microsoft.com/office/drawing/2014/main" id="{7935F7DF-19BD-FA4B-BE24-43149CF006FC}"/>
                </a:ext>
              </a:extLst>
            </p:cNvPr>
            <p:cNvPicPr>
              <a:picLocks noChangeAspect="1"/>
            </p:cNvPicPr>
            <p:nvPr/>
          </p:nvPicPr>
          <p:blipFill>
            <a:blip r:embed="rId3"/>
            <a:stretch>
              <a:fillRect/>
            </a:stretch>
          </p:blipFill>
          <p:spPr>
            <a:xfrm>
              <a:off x="5702300" y="1465232"/>
              <a:ext cx="1625600" cy="1244600"/>
            </a:xfrm>
            <a:prstGeom prst="rect">
              <a:avLst/>
            </a:prstGeom>
          </p:spPr>
        </p:pic>
        <p:sp>
          <p:nvSpPr>
            <p:cNvPr id="6" name="Rectangle 5">
              <a:extLst>
                <a:ext uri="{FF2B5EF4-FFF2-40B4-BE49-F238E27FC236}">
                  <a16:creationId xmlns:a16="http://schemas.microsoft.com/office/drawing/2014/main" id="{C4343675-E177-7C4E-A475-367EB29198F6}"/>
                </a:ext>
              </a:extLst>
            </p:cNvPr>
            <p:cNvSpPr/>
            <p:nvPr/>
          </p:nvSpPr>
          <p:spPr>
            <a:xfrm>
              <a:off x="7010400" y="2400300"/>
              <a:ext cx="279400" cy="27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26546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91285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901600"/>
            <a:ext cx="2880212" cy="1071154"/>
            <a:chOff x="907427" y="3311014"/>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646331"/>
            </a:xfrm>
            <a:prstGeom prst="rect">
              <a:avLst/>
            </a:prstGeom>
            <a:noFill/>
          </p:spPr>
          <p:txBody>
            <a:bodyPr wrap="none" rtlCol="0">
              <a:spAutoFit/>
            </a:bodyPr>
            <a:lstStyle/>
            <a:p>
              <a:r>
                <a:rPr lang="en-US" dirty="0"/>
                <a:t>Partial program representing</a:t>
              </a:r>
            </a:p>
            <a:p>
              <a:r>
                <a:rPr lang="en-US" dirty="0"/>
                <a:t>Hardware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25545" y="291285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166932" y="463992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2169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2"/>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347771" y="1306454"/>
            <a:ext cx="1503579" cy="1630691"/>
            <a:chOff x="9292136" y="1672218"/>
            <a:chExt cx="1503579"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3"/>
            <a:stretch>
              <a:fillRect/>
            </a:stretch>
          </p:blipFill>
          <p:spPr>
            <a:xfrm>
              <a:off x="92921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784991" y="3499022"/>
            <a:ext cx="1390157"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448429"/>
            <a:ext cx="1716110"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flipH="1">
            <a:off x="6371458" y="3984006"/>
            <a:ext cx="83810" cy="6730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6239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a:stCxn id="11" idx="2"/>
            <a:endCxn id="44" idx="0"/>
          </p:cNvCxnSpPr>
          <p:nvPr/>
        </p:nvCxnSpPr>
        <p:spPr>
          <a:xfrm flipH="1">
            <a:off x="6462916" y="5367827"/>
            <a:ext cx="248413"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18519"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15187</TotalTime>
  <Words>4821</Words>
  <Application>Microsoft Macintosh PowerPoint</Application>
  <PresentationFormat>Widescreen</PresentationFormat>
  <Paragraphs>585</Paragraphs>
  <Slides>27</Slides>
  <Notes>25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等线</vt:lpstr>
      <vt:lpstr>맑은 고딕</vt:lpstr>
      <vt:lpstr>游ゴシック</vt: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PowerPoint Presentation</vt:lpstr>
      <vt:lpstr>Using SKETCH for code generation</vt:lpstr>
      <vt:lpstr>PowerPoint Presentation</vt:lpstr>
      <vt:lpstr>Hardware configurations as SKETCH holes</vt:lpstr>
      <vt:lpstr>Evaluation: What should the baseline be?</vt:lpstr>
      <vt:lpstr>Evaluation: What benchmarks should we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Anirudh Sivaraman</cp:lastModifiedBy>
  <cp:revision>357</cp:revision>
  <dcterms:created xsi:type="dcterms:W3CDTF">2019-10-08T15:17:24Z</dcterms:created>
  <dcterms:modified xsi:type="dcterms:W3CDTF">2019-11-10T17:47:01Z</dcterms:modified>
</cp:coreProperties>
</file>